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6" Type="http://schemas.openxmlformats.org/officeDocument/2006/relationships/slide" Target="slides/slide10.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5bf3cfdf4d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5bf3cfdf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5bf55fd81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bf55fd81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5bf3cfdf4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5bf3cfdf4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5bf3cfdf4d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bf3cfdf4d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bf55fd81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bf55fd81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5bf3cfdf4d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5bf3cfdf4d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5bf55fd81e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bf55fd81e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5bf55fd81e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bf55fd81e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5bf55fd81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bf55fd81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5bf55fd81e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bf55fd81e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4.png"/><Relationship Id="rId6" Type="http://schemas.openxmlformats.org/officeDocument/2006/relationships/image" Target="../media/image10.png"/><Relationship Id="rId7"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3.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hyperlink" Target="https://www.netflix.com/watch/80223954?trackId=13752289&amp;tctx=0%2C5%2C9fccbe6f-0bfb-43ba-9ccf-b2a881055700-111659311%2C%2C" TargetMode="External"/><Relationship Id="rId4" Type="http://schemas.openxmlformats.org/officeDocument/2006/relationships/hyperlink" Target="http://www.digitaljournal.com/tech-and-science/technology/sophia-the-robot-claims-she-wants-to-help-not-harm-humans/article/521604"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Monday June 17th </a:t>
            </a:r>
            <a:endParaRPr b="1" sz="3500">
              <a:solidFill>
                <a:schemeClr val="dk1"/>
              </a:solidFill>
              <a:latin typeface="Calibri"/>
              <a:ea typeface="Calibri"/>
              <a:cs typeface="Calibri"/>
              <a:sym typeface="Calibri"/>
            </a:endParaRPr>
          </a:p>
          <a:p>
            <a:pPr indent="-234950" lvl="0" marL="45720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Arial"/>
              <a:buChar char="•"/>
            </a:pPr>
            <a:r>
              <a:rPr lang="en" sz="3000">
                <a:solidFill>
                  <a:schemeClr val="dk1"/>
                </a:solidFill>
                <a:latin typeface="Calibri"/>
                <a:ea typeface="Calibri"/>
                <a:cs typeface="Calibri"/>
                <a:sym typeface="Calibri"/>
              </a:rPr>
              <a:t>Introduction</a:t>
            </a:r>
            <a:endParaRPr sz="3000">
              <a:solidFill>
                <a:schemeClr val="dk1"/>
              </a:solidFill>
              <a:latin typeface="Calibri"/>
              <a:ea typeface="Calibri"/>
              <a:cs typeface="Calibri"/>
              <a:sym typeface="Calibri"/>
            </a:endParaRPr>
          </a:p>
          <a:p>
            <a:pPr indent="-425450" lvl="0" marL="457200" rtl="0" algn="l">
              <a:spcBef>
                <a:spcPts val="0"/>
              </a:spcBef>
              <a:spcAft>
                <a:spcPts val="0"/>
              </a:spcAft>
              <a:buClr>
                <a:schemeClr val="dk1"/>
              </a:buClr>
              <a:buSzPts val="3000"/>
              <a:buChar char="•"/>
            </a:pPr>
            <a:r>
              <a:rPr lang="en" sz="3000">
                <a:solidFill>
                  <a:schemeClr val="dk1"/>
                </a:solidFill>
                <a:latin typeface="Calibri"/>
                <a:ea typeface="Calibri"/>
                <a:cs typeface="Calibri"/>
                <a:sym typeface="Calibri"/>
              </a:rPr>
              <a:t>The Ethics of AI</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Arial"/>
              <a:buChar char="•"/>
            </a:pPr>
            <a:r>
              <a:rPr lang="en" sz="3000">
                <a:solidFill>
                  <a:schemeClr val="dk1"/>
                </a:solidFill>
                <a:latin typeface="Calibri"/>
                <a:ea typeface="Calibri"/>
                <a:cs typeface="Calibri"/>
                <a:sym typeface="Calibri"/>
              </a:rPr>
              <a:t>Day 1 - Social Impact</a:t>
            </a:r>
            <a:endParaRPr sz="3000">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3500"/>
              <a:buFont typeface="Arial"/>
              <a:buNone/>
            </a:pPr>
            <a:r>
              <a:t/>
            </a:r>
            <a:endParaRPr sz="3500">
              <a:solidFill>
                <a:schemeClr val="dk1"/>
              </a:solidFill>
              <a:latin typeface="Calibri"/>
              <a:ea typeface="Calibri"/>
              <a:cs typeface="Calibri"/>
              <a:sym typeface="Calibri"/>
            </a:endParaRPr>
          </a:p>
          <a:p>
            <a:pPr indent="-457200" lvl="0" marL="457200" rtl="0" algn="l">
              <a:spcBef>
                <a:spcPts val="0"/>
              </a:spcBef>
              <a:spcAft>
                <a:spcPts val="0"/>
              </a:spcAft>
              <a:buClr>
                <a:srgbClr val="FF0000"/>
              </a:buClr>
              <a:buSzPts val="3500"/>
              <a:buChar char="•"/>
            </a:pPr>
            <a:r>
              <a:rPr lang="en" sz="3500">
                <a:solidFill>
                  <a:srgbClr val="FF0000"/>
                </a:solidFill>
                <a:latin typeface="Calibri"/>
                <a:ea typeface="Calibri"/>
                <a:cs typeface="Calibri"/>
                <a:sym typeface="Calibri"/>
              </a:rPr>
              <a:t>Homework </a:t>
            </a:r>
            <a:endParaRPr>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No homework in the course.  But I will make you think!</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construct a logical argument for the potential social impacts of AI.</a:t>
            </a:r>
            <a:endParaRPr/>
          </a:p>
        </p:txBody>
      </p:sp>
      <p:sp>
        <p:nvSpPr>
          <p:cNvPr id="101" name="Google Shape;101;p25"/>
          <p:cNvSpPr txBox="1"/>
          <p:nvPr/>
        </p:nvSpPr>
        <p:spPr>
          <a:xfrm>
            <a:off x="5010150" y="3287200"/>
            <a:ext cx="3660900" cy="10185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a:t>Feel free to write and speak in your native language when I ask you questions.  If there is someone next to you that you can translate for please do!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Tomorrow - Perception</a:t>
            </a:r>
            <a:endParaRPr/>
          </a:p>
        </p:txBody>
      </p:sp>
      <p:sp>
        <p:nvSpPr>
          <p:cNvPr id="165" name="Google Shape;16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914400" rtl="0" algn="l">
              <a:spcBef>
                <a:spcPts val="0"/>
              </a:spcBef>
              <a:spcAft>
                <a:spcPts val="0"/>
              </a:spcAft>
              <a:buClr>
                <a:schemeClr val="dk1"/>
              </a:buClr>
              <a:buSzPts val="2400"/>
              <a:buChar char="●"/>
            </a:pPr>
            <a:r>
              <a:rPr lang="en" sz="2400">
                <a:solidFill>
                  <a:schemeClr val="dk1"/>
                </a:solidFill>
              </a:rPr>
              <a:t>What is Artificial Intelligence actually?</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Computer Vision</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How does a computer “see”?</a:t>
            </a:r>
            <a:endParaRPr sz="2400">
              <a:solidFill>
                <a:schemeClr val="dk1"/>
              </a:solidFill>
            </a:endParaRPr>
          </a:p>
          <a:p>
            <a:pPr indent="-381000" lvl="0" marL="914400" rtl="0" algn="l">
              <a:spcBef>
                <a:spcPts val="0"/>
              </a:spcBef>
              <a:spcAft>
                <a:spcPts val="0"/>
              </a:spcAft>
              <a:buClr>
                <a:schemeClr val="dk1"/>
              </a:buClr>
              <a:buSzPts val="2400"/>
              <a:buChar char="●"/>
            </a:pPr>
            <a:r>
              <a:rPr lang="en" sz="2400">
                <a:solidFill>
                  <a:schemeClr val="dk1"/>
                </a:solidFill>
              </a:rPr>
              <a:t>Ethics of Perception</a:t>
            </a:r>
            <a:endParaRPr sz="2400"/>
          </a:p>
        </p:txBody>
      </p:sp>
      <p:pic>
        <p:nvPicPr>
          <p:cNvPr id="166" name="Google Shape;166;p34"/>
          <p:cNvPicPr preferRelativeResize="0"/>
          <p:nvPr/>
        </p:nvPicPr>
        <p:blipFill>
          <a:blip r:embed="rId3">
            <a:alphaModFix/>
          </a:blip>
          <a:stretch>
            <a:fillRect/>
          </a:stretch>
        </p:blipFill>
        <p:spPr>
          <a:xfrm>
            <a:off x="4718100" y="2651500"/>
            <a:ext cx="3902025" cy="2130050"/>
          </a:xfrm>
          <a:prstGeom prst="rect">
            <a:avLst/>
          </a:prstGeom>
          <a:noFill/>
          <a:ln>
            <a:noFill/>
          </a:ln>
        </p:spPr>
      </p:pic>
      <p:pic>
        <p:nvPicPr>
          <p:cNvPr id="167" name="Google Shape;167;p34"/>
          <p:cNvPicPr preferRelativeResize="0"/>
          <p:nvPr/>
        </p:nvPicPr>
        <p:blipFill>
          <a:blip r:embed="rId4">
            <a:alphaModFix/>
          </a:blip>
          <a:stretch>
            <a:fillRect/>
          </a:stretch>
        </p:blipFill>
        <p:spPr>
          <a:xfrm>
            <a:off x="966175" y="3056450"/>
            <a:ext cx="2875174" cy="1725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6"/>
          <p:cNvSpPr txBox="1"/>
          <p:nvPr>
            <p:ph type="title"/>
          </p:nvPr>
        </p:nvSpPr>
        <p:spPr>
          <a:xfrm>
            <a:off x="97775" y="310550"/>
            <a:ext cx="4766100" cy="77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Introduction - Matt Turner</a:t>
            </a:r>
            <a:endParaRPr sz="2000"/>
          </a:p>
          <a:p>
            <a:pPr indent="0" lvl="0" marL="0" rtl="0" algn="l">
              <a:spcBef>
                <a:spcPts val="0"/>
              </a:spcBef>
              <a:spcAft>
                <a:spcPts val="0"/>
              </a:spcAft>
              <a:buNone/>
            </a:pPr>
            <a:r>
              <a:rPr lang="en" sz="2000"/>
              <a:t>Middle / High School Science Teacher</a:t>
            </a:r>
            <a:endParaRPr sz="2000"/>
          </a:p>
        </p:txBody>
      </p:sp>
      <p:pic>
        <p:nvPicPr>
          <p:cNvPr id="107" name="Google Shape;107;p26"/>
          <p:cNvPicPr preferRelativeResize="0"/>
          <p:nvPr/>
        </p:nvPicPr>
        <p:blipFill>
          <a:blip r:embed="rId3">
            <a:alphaModFix/>
          </a:blip>
          <a:stretch>
            <a:fillRect/>
          </a:stretch>
        </p:blipFill>
        <p:spPr>
          <a:xfrm>
            <a:off x="4762124" y="445025"/>
            <a:ext cx="4070176" cy="4531573"/>
          </a:xfrm>
          <a:prstGeom prst="rect">
            <a:avLst/>
          </a:prstGeom>
          <a:noFill/>
          <a:ln>
            <a:noFill/>
          </a:ln>
        </p:spPr>
      </p:pic>
      <p:pic>
        <p:nvPicPr>
          <p:cNvPr id="108" name="Google Shape;108;p26"/>
          <p:cNvPicPr preferRelativeResize="0"/>
          <p:nvPr/>
        </p:nvPicPr>
        <p:blipFill>
          <a:blip r:embed="rId4">
            <a:alphaModFix/>
          </a:blip>
          <a:stretch>
            <a:fillRect/>
          </a:stretch>
        </p:blipFill>
        <p:spPr>
          <a:xfrm>
            <a:off x="2032725" y="1345550"/>
            <a:ext cx="2729401" cy="3631050"/>
          </a:xfrm>
          <a:prstGeom prst="rect">
            <a:avLst/>
          </a:prstGeom>
          <a:noFill/>
          <a:ln>
            <a:noFill/>
          </a:ln>
        </p:spPr>
      </p:pic>
      <p:pic>
        <p:nvPicPr>
          <p:cNvPr id="109" name="Google Shape;109;p26"/>
          <p:cNvPicPr preferRelativeResize="0"/>
          <p:nvPr/>
        </p:nvPicPr>
        <p:blipFill>
          <a:blip r:embed="rId5">
            <a:alphaModFix/>
          </a:blip>
          <a:stretch>
            <a:fillRect/>
          </a:stretch>
        </p:blipFill>
        <p:spPr>
          <a:xfrm>
            <a:off x="97775" y="1345549"/>
            <a:ext cx="1934949" cy="1289976"/>
          </a:xfrm>
          <a:prstGeom prst="rect">
            <a:avLst/>
          </a:prstGeom>
          <a:noFill/>
          <a:ln>
            <a:noFill/>
          </a:ln>
        </p:spPr>
      </p:pic>
      <p:pic>
        <p:nvPicPr>
          <p:cNvPr id="110" name="Google Shape;110;p26"/>
          <p:cNvPicPr preferRelativeResize="0"/>
          <p:nvPr/>
        </p:nvPicPr>
        <p:blipFill>
          <a:blip r:embed="rId6">
            <a:alphaModFix/>
          </a:blip>
          <a:stretch>
            <a:fillRect/>
          </a:stretch>
        </p:blipFill>
        <p:spPr>
          <a:xfrm>
            <a:off x="97775" y="2635525"/>
            <a:ext cx="2139398" cy="1203401"/>
          </a:xfrm>
          <a:prstGeom prst="rect">
            <a:avLst/>
          </a:prstGeom>
          <a:noFill/>
          <a:ln>
            <a:noFill/>
          </a:ln>
        </p:spPr>
      </p:pic>
      <p:pic>
        <p:nvPicPr>
          <p:cNvPr id="111" name="Google Shape;111;p26"/>
          <p:cNvPicPr preferRelativeResize="0"/>
          <p:nvPr/>
        </p:nvPicPr>
        <p:blipFill>
          <a:blip r:embed="rId7">
            <a:alphaModFix/>
          </a:blip>
          <a:stretch>
            <a:fillRect/>
          </a:stretch>
        </p:blipFill>
        <p:spPr>
          <a:xfrm>
            <a:off x="97775" y="3838926"/>
            <a:ext cx="2293234" cy="12899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ph type="title"/>
          </p:nvPr>
        </p:nvSpPr>
        <p:spPr>
          <a:xfrm>
            <a:off x="311700" y="242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 a scrap of paper….</a:t>
            </a:r>
            <a:endParaRPr/>
          </a:p>
        </p:txBody>
      </p:sp>
      <p:sp>
        <p:nvSpPr>
          <p:cNvPr id="117" name="Google Shape;117;p27"/>
          <p:cNvSpPr txBox="1"/>
          <p:nvPr>
            <p:ph idx="1" type="body"/>
          </p:nvPr>
        </p:nvSpPr>
        <p:spPr>
          <a:xfrm>
            <a:off x="311700" y="9933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Tell me about yourself!</a:t>
            </a:r>
            <a:endParaRPr sz="2400">
              <a:solidFill>
                <a:srgbClr val="000000"/>
              </a:solidFill>
            </a:endParaRPr>
          </a:p>
          <a:p>
            <a:pPr indent="0" lvl="0" marL="0" rtl="0" algn="l">
              <a:spcBef>
                <a:spcPts val="1600"/>
              </a:spcBef>
              <a:spcAft>
                <a:spcPts val="0"/>
              </a:spcAft>
              <a:buNone/>
            </a:pPr>
            <a:r>
              <a:rPr lang="en" sz="2400">
                <a:solidFill>
                  <a:srgbClr val="000000"/>
                </a:solidFill>
              </a:rPr>
              <a:t>This can be anything that can help me get to know you better. It can be as interesting or as basic as you want it to be.</a:t>
            </a:r>
            <a:endParaRPr sz="2400">
              <a:solidFill>
                <a:srgbClr val="000000"/>
              </a:solidFill>
            </a:endParaRPr>
          </a:p>
          <a:p>
            <a:pPr indent="0" lvl="0" marL="0" rtl="0" algn="l">
              <a:spcBef>
                <a:spcPts val="1600"/>
              </a:spcBef>
              <a:spcAft>
                <a:spcPts val="1600"/>
              </a:spcAft>
              <a:buNone/>
            </a:pPr>
            <a:r>
              <a:t/>
            </a:r>
            <a:endParaRPr sz="2400">
              <a:solidFill>
                <a:srgbClr val="000000"/>
              </a:solidFill>
            </a:endParaRPr>
          </a:p>
        </p:txBody>
      </p:sp>
      <p:pic>
        <p:nvPicPr>
          <p:cNvPr id="118" name="Google Shape;118;p27"/>
          <p:cNvPicPr preferRelativeResize="0"/>
          <p:nvPr/>
        </p:nvPicPr>
        <p:blipFill>
          <a:blip r:embed="rId3">
            <a:alphaModFix/>
          </a:blip>
          <a:stretch>
            <a:fillRect/>
          </a:stretch>
        </p:blipFill>
        <p:spPr>
          <a:xfrm>
            <a:off x="1179175" y="2644703"/>
            <a:ext cx="6785650" cy="2325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8"/>
          <p:cNvSpPr txBox="1"/>
          <p:nvPr>
            <p:ph type="title"/>
          </p:nvPr>
        </p:nvSpPr>
        <p:spPr>
          <a:xfrm>
            <a:off x="311700" y="138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 and Guidelines for the Week</a:t>
            </a:r>
            <a:endParaRPr/>
          </a:p>
        </p:txBody>
      </p:sp>
      <p:sp>
        <p:nvSpPr>
          <p:cNvPr id="124" name="Google Shape;124;p28"/>
          <p:cNvSpPr txBox="1"/>
          <p:nvPr>
            <p:ph idx="1" type="body"/>
          </p:nvPr>
        </p:nvSpPr>
        <p:spPr>
          <a:xfrm>
            <a:off x="311700" y="759900"/>
            <a:ext cx="8520600" cy="376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Calibri"/>
                <a:ea typeface="Calibri"/>
                <a:cs typeface="Calibri"/>
                <a:sym typeface="Calibri"/>
              </a:rPr>
              <a:t>Guidelines:</a:t>
            </a:r>
            <a:endParaRPr b="1">
              <a:solidFill>
                <a:schemeClr val="dk1"/>
              </a:solidFill>
              <a:latin typeface="Calibri"/>
              <a:ea typeface="Calibri"/>
              <a:cs typeface="Calibri"/>
              <a:sym typeface="Calibri"/>
            </a:endParaRPr>
          </a:p>
          <a:p>
            <a:pPr indent="0" lvl="0" marL="0" rtl="0" algn="l">
              <a:spcBef>
                <a:spcPts val="0"/>
              </a:spcBef>
              <a:spcAft>
                <a:spcPts val="0"/>
              </a:spcAft>
              <a:buNone/>
            </a:pPr>
            <a:r>
              <a:rPr lang="en">
                <a:solidFill>
                  <a:schemeClr val="dk1"/>
                </a:solidFill>
                <a:latin typeface="Calibri"/>
                <a:ea typeface="Calibri"/>
                <a:cs typeface="Calibri"/>
                <a:sym typeface="Calibri"/>
              </a:rPr>
              <a:t>As this is a pre-collegiate program I plan on treating you with the same level of respect as a college level student.</a:t>
            </a:r>
            <a:endParaRPr>
              <a:solidFill>
                <a:schemeClr val="dk1"/>
              </a:solidFill>
              <a:latin typeface="Calibri"/>
              <a:ea typeface="Calibri"/>
              <a:cs typeface="Calibri"/>
              <a:sym typeface="Calibri"/>
            </a:endParaRPr>
          </a:p>
          <a:p>
            <a:pPr indent="0" lvl="0" marL="0" rtl="0" algn="l">
              <a:spcBef>
                <a:spcPts val="0"/>
              </a:spcBef>
              <a:spcAft>
                <a:spcPts val="0"/>
              </a:spcAft>
              <a:buNone/>
            </a:pPr>
            <a:r>
              <a:rPr lang="en">
                <a:solidFill>
                  <a:schemeClr val="dk1"/>
                </a:solidFill>
                <a:latin typeface="Calibri"/>
                <a:ea typeface="Calibri"/>
                <a:cs typeface="Calibri"/>
                <a:sym typeface="Calibri"/>
              </a:rPr>
              <a:t>Students in college cooperate and collaborate together, are excited to learn, and generally want to be here.  Let’s make this class feel the same way!</a:t>
            </a:r>
            <a:endParaRPr b="1">
              <a:solidFill>
                <a:schemeClr val="dk1"/>
              </a:solidFill>
              <a:latin typeface="Calibri"/>
              <a:ea typeface="Calibri"/>
              <a:cs typeface="Calibri"/>
              <a:sym typeface="Calibri"/>
            </a:endParaRPr>
          </a:p>
          <a:p>
            <a:pPr indent="0" lvl="0" marL="0" rtl="0" algn="l">
              <a:spcBef>
                <a:spcPts val="0"/>
              </a:spcBef>
              <a:spcAft>
                <a:spcPts val="0"/>
              </a:spcAft>
              <a:buNone/>
            </a:pPr>
            <a:r>
              <a:t/>
            </a:r>
            <a:endParaRPr b="1">
              <a:solidFill>
                <a:schemeClr val="dk1"/>
              </a:solidFill>
              <a:latin typeface="Calibri"/>
              <a:ea typeface="Calibri"/>
              <a:cs typeface="Calibri"/>
              <a:sym typeface="Calibri"/>
            </a:endParaRPr>
          </a:p>
          <a:p>
            <a:pPr indent="0" lvl="0" marL="0" rtl="0" algn="l">
              <a:spcBef>
                <a:spcPts val="0"/>
              </a:spcBef>
              <a:spcAft>
                <a:spcPts val="0"/>
              </a:spcAft>
              <a:buNone/>
            </a:pPr>
            <a:r>
              <a:rPr b="1" lang="en">
                <a:solidFill>
                  <a:schemeClr val="dk1"/>
                </a:solidFill>
                <a:latin typeface="Calibri"/>
                <a:ea typeface="Calibri"/>
                <a:cs typeface="Calibri"/>
                <a:sym typeface="Calibri"/>
              </a:rPr>
              <a:t>General Plan...</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Day 1 - Social Impact</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Day 2 - Perception</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Day 3 - Representation and Reasoning</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Day 4 - Learning</a:t>
            </a:r>
            <a:endParaRPr b="1">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rPr b="1" lang="en">
                <a:solidFill>
                  <a:schemeClr val="dk1"/>
                </a:solidFill>
                <a:latin typeface="Calibri"/>
                <a:ea typeface="Calibri"/>
                <a:cs typeface="Calibri"/>
                <a:sym typeface="Calibri"/>
              </a:rPr>
              <a:t>Day 5 - Natural Interaction</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a:t>
            </a:r>
            <a:endParaRPr/>
          </a:p>
        </p:txBody>
      </p:sp>
      <p:sp>
        <p:nvSpPr>
          <p:cNvPr id="130" name="Google Shape;130;p29"/>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31" name="Google Shape;131;p29"/>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32" name="Google Shape;132;p29"/>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133" name="Google Shape;133;p29"/>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Assignment - Your Ethical Code</a:t>
            </a:r>
            <a:endParaRPr/>
          </a:p>
        </p:txBody>
      </p:sp>
      <p:sp>
        <p:nvSpPr>
          <p:cNvPr id="139" name="Google Shape;139;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On a sheet of paper construct a set of values for yourself.</a:t>
            </a:r>
            <a:endParaRPr>
              <a:solidFill>
                <a:srgbClr val="000000"/>
              </a:solidFill>
            </a:endParaRPr>
          </a:p>
          <a:p>
            <a:pPr indent="0" lvl="0" marL="0" rtl="0" algn="l">
              <a:spcBef>
                <a:spcPts val="1600"/>
              </a:spcBef>
              <a:spcAft>
                <a:spcPts val="0"/>
              </a:spcAft>
              <a:buNone/>
            </a:pPr>
            <a:r>
              <a:rPr lang="en">
                <a:solidFill>
                  <a:srgbClr val="000000"/>
                </a:solidFill>
              </a:rPr>
              <a:t>What do you consider to be evil, neutral, and good?  Come up with different scenarios, consider whether you agree with what the U.S. thinks is good or bad, what does your family think is good or bad, talk to your table partners about what is deemed good or bad.  But </a:t>
            </a:r>
            <a:r>
              <a:rPr b="1" lang="en">
                <a:solidFill>
                  <a:srgbClr val="000000"/>
                </a:solidFill>
              </a:rPr>
              <a:t>this list should be what YOU think, personally.</a:t>
            </a:r>
            <a:endParaRPr b="1">
              <a:solidFill>
                <a:srgbClr val="000000"/>
              </a:solidFill>
            </a:endParaRPr>
          </a:p>
          <a:p>
            <a:pPr indent="0" lvl="0" marL="0" rtl="0" algn="l">
              <a:spcBef>
                <a:spcPts val="1600"/>
              </a:spcBef>
              <a:spcAft>
                <a:spcPts val="0"/>
              </a:spcAft>
              <a:buNone/>
            </a:pPr>
            <a:r>
              <a:rPr lang="en">
                <a:solidFill>
                  <a:srgbClr val="000000"/>
                </a:solidFill>
              </a:rPr>
              <a:t>Organize a list in this way</a:t>
            </a:r>
            <a:r>
              <a:rPr lang="en">
                <a:solidFill>
                  <a:srgbClr val="000000"/>
                </a:solidFill>
              </a:rPr>
              <a:t>...</a:t>
            </a:r>
            <a:r>
              <a:rPr lang="en">
                <a:solidFill>
                  <a:srgbClr val="000000"/>
                </a:solidFill>
              </a:rPr>
              <a:t>.</a:t>
            </a:r>
            <a:endParaRPr>
              <a:solidFill>
                <a:srgbClr val="000000"/>
              </a:solidFill>
            </a:endParaRPr>
          </a:p>
          <a:p>
            <a:pPr indent="0" lvl="0" marL="0" rtl="0" algn="l">
              <a:spcBef>
                <a:spcPts val="1600"/>
              </a:spcBef>
              <a:spcAft>
                <a:spcPts val="1600"/>
              </a:spcAft>
              <a:buNone/>
            </a:pPr>
            <a:r>
              <a:rPr lang="en">
                <a:solidFill>
                  <a:srgbClr val="000000"/>
                </a:solidFill>
              </a:rPr>
              <a:t>       “Evil”                                             “Neutral”                                     “Good”</a:t>
            </a:r>
            <a:endParaRPr>
              <a:solidFill>
                <a:srgbClr val="000000"/>
              </a:solidFill>
            </a:endParaRPr>
          </a:p>
        </p:txBody>
      </p:sp>
      <p:cxnSp>
        <p:nvCxnSpPr>
          <p:cNvPr id="140" name="Google Shape;140;p30"/>
          <p:cNvCxnSpPr/>
          <p:nvPr/>
        </p:nvCxnSpPr>
        <p:spPr>
          <a:xfrm>
            <a:off x="2814975" y="3486900"/>
            <a:ext cx="0" cy="1656600"/>
          </a:xfrm>
          <a:prstGeom prst="straightConnector1">
            <a:avLst/>
          </a:prstGeom>
          <a:noFill/>
          <a:ln cap="flat" cmpd="sng" w="9525">
            <a:solidFill>
              <a:schemeClr val="dk2"/>
            </a:solidFill>
            <a:prstDash val="solid"/>
            <a:round/>
            <a:headEnd len="med" w="med" type="none"/>
            <a:tailEnd len="med" w="med" type="none"/>
          </a:ln>
        </p:spPr>
      </p:cxnSp>
      <p:cxnSp>
        <p:nvCxnSpPr>
          <p:cNvPr id="141" name="Google Shape;141;p30"/>
          <p:cNvCxnSpPr/>
          <p:nvPr/>
        </p:nvCxnSpPr>
        <p:spPr>
          <a:xfrm>
            <a:off x="6423125" y="3486900"/>
            <a:ext cx="0" cy="16566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31"/>
          <p:cNvSpPr txBox="1"/>
          <p:nvPr>
            <p:ph type="title"/>
          </p:nvPr>
        </p:nvSpPr>
        <p:spPr>
          <a:xfrm>
            <a:off x="311700" y="282250"/>
            <a:ext cx="8520600" cy="10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Day 1 - Social Impact</a:t>
            </a:r>
            <a:endParaRPr/>
          </a:p>
          <a:p>
            <a:pPr indent="0" lvl="0" marL="0" rtl="0" algn="l">
              <a:spcBef>
                <a:spcPts val="0"/>
              </a:spcBef>
              <a:spcAft>
                <a:spcPts val="0"/>
              </a:spcAft>
              <a:buNone/>
            </a:pPr>
            <a:r>
              <a:rPr lang="en"/>
              <a:t>Why is it important to consider ethics and AI?</a:t>
            </a:r>
            <a:endParaRPr/>
          </a:p>
        </p:txBody>
      </p:sp>
      <p:sp>
        <p:nvSpPr>
          <p:cNvPr id="147" name="Google Shape;147;p31"/>
          <p:cNvSpPr txBox="1"/>
          <p:nvPr>
            <p:ph idx="1" type="body"/>
          </p:nvPr>
        </p:nvSpPr>
        <p:spPr>
          <a:xfrm>
            <a:off x="273400" y="143972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What is society?  What do we view as being a good or bad society?</a:t>
            </a:r>
            <a:endParaRPr>
              <a:solidFill>
                <a:srgbClr val="000000"/>
              </a:solidFill>
            </a:endParaRPr>
          </a:p>
          <a:p>
            <a:pPr indent="0" lvl="0" marL="0" rtl="0" algn="l">
              <a:spcBef>
                <a:spcPts val="1600"/>
              </a:spcBef>
              <a:spcAft>
                <a:spcPts val="0"/>
              </a:spcAft>
              <a:buNone/>
            </a:pPr>
            <a:r>
              <a:rPr lang="en">
                <a:solidFill>
                  <a:srgbClr val="000000"/>
                </a:solidFill>
              </a:rPr>
              <a:t>Who are the ones making the machines?  Programming the machines?  As we will learn later on, AI learns from us...are we always a good example?</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lang="en">
                <a:solidFill>
                  <a:srgbClr val="000000"/>
                </a:solidFill>
              </a:rPr>
              <a:t>See Hanson Robotics Website  ----&gt;  Sophia</a:t>
            </a:r>
            <a:endParaRPr>
              <a:solidFill>
                <a:srgbClr val="000000"/>
              </a:solidFill>
            </a:endParaRPr>
          </a:p>
          <a:p>
            <a:pPr indent="0" lvl="0" marL="0" rtl="0" algn="l">
              <a:spcBef>
                <a:spcPts val="1600"/>
              </a:spcBef>
              <a:spcAft>
                <a:spcPts val="0"/>
              </a:spcAft>
              <a:buNone/>
            </a:pPr>
            <a:r>
              <a:rPr lang="en">
                <a:solidFill>
                  <a:srgbClr val="000000"/>
                </a:solidFill>
              </a:rPr>
              <a:t>What might the ethical code of these people be as they create this robot?</a:t>
            </a:r>
            <a:endParaRPr>
              <a:solidFill>
                <a:srgbClr val="000000"/>
              </a:solidFill>
            </a:endParaRPr>
          </a:p>
          <a:p>
            <a:pPr indent="0" lvl="0" marL="0" rtl="0" algn="l">
              <a:spcBef>
                <a:spcPts val="1600"/>
              </a:spcBef>
              <a:spcAft>
                <a:spcPts val="0"/>
              </a:spcAft>
              <a:buNone/>
            </a:pPr>
            <a:r>
              <a:rPr lang="en">
                <a:solidFill>
                  <a:srgbClr val="000000"/>
                </a:solidFill>
              </a:rPr>
              <a:t>Do you think they have similar or different ethics to us here in the classroom?</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type="title"/>
          </p:nvPr>
        </p:nvSpPr>
        <p:spPr>
          <a:xfrm>
            <a:off x="311700" y="1932475"/>
            <a:ext cx="8520600" cy="240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 1 - </a:t>
            </a:r>
            <a:r>
              <a:rPr lang="en" u="sng">
                <a:solidFill>
                  <a:schemeClr val="hlink"/>
                </a:solidFill>
                <a:hlinkClick r:id="rId3"/>
              </a:rPr>
              <a:t>The Day the Yogurt Took Over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2 - The Second </a:t>
            </a:r>
            <a:r>
              <a:rPr lang="en"/>
              <a:t>Renaissance (9 min in)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Scenario 3 - </a:t>
            </a:r>
            <a:r>
              <a:rPr lang="en" u="sng">
                <a:solidFill>
                  <a:schemeClr val="hlink"/>
                </a:solidFill>
                <a:hlinkClick r:id="rId4"/>
              </a:rPr>
              <a:t>Sophia Talks About Her Plan</a:t>
            </a:r>
            <a:endParaRPr/>
          </a:p>
        </p:txBody>
      </p:sp>
      <p:sp>
        <p:nvSpPr>
          <p:cNvPr id="153" name="Google Shape;153;p32"/>
          <p:cNvSpPr txBox="1"/>
          <p:nvPr/>
        </p:nvSpPr>
        <p:spPr>
          <a:xfrm>
            <a:off x="497850" y="329625"/>
            <a:ext cx="8148300" cy="138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800">
                <a:solidFill>
                  <a:schemeClr val="dk1"/>
                </a:solidFill>
              </a:rPr>
              <a:t>Let’s look at three different societal scenarios...categorize these as being either “evil,” “neutral,” or “good.”  Come up with reasons why you feel these outcomes are good or bad and be ready to defend your thinking.  Jot down significant moments that seem to go against (or with) your own ethical code.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Which Scenario do you believe is the most likely?</a:t>
            </a:r>
            <a:endParaRPr/>
          </a:p>
        </p:txBody>
      </p:sp>
      <p:sp>
        <p:nvSpPr>
          <p:cNvPr id="159" name="Google Shape;159;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Get in a group of 2-3 and construct an </a:t>
            </a:r>
            <a:r>
              <a:rPr lang="en">
                <a:solidFill>
                  <a:srgbClr val="000000"/>
                </a:solidFill>
              </a:rPr>
              <a:t>argument</a:t>
            </a:r>
            <a:r>
              <a:rPr lang="en">
                <a:solidFill>
                  <a:srgbClr val="000000"/>
                </a:solidFill>
              </a:rPr>
              <a:t> for which one of these scenarios you believe is the most likely to play out in the future.  Compare / contrast your ethical codes to help guide you.  Write 2-3 paragraphs to defend your reasoning.</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l">
              <a:spcBef>
                <a:spcPts val="1600"/>
              </a:spcBef>
              <a:spcAft>
                <a:spcPts val="0"/>
              </a:spcAft>
              <a:buNone/>
            </a:pPr>
            <a:r>
              <a:rPr lang="en">
                <a:solidFill>
                  <a:srgbClr val="000000"/>
                </a:solidFill>
              </a:rPr>
              <a:t>The goal of this course is to ensure that as the creators of Artificial Intelligence we have the power to determine which outcome we desire.  </a:t>
            </a:r>
            <a:endParaRPr>
              <a:solidFill>
                <a:srgbClr val="000000"/>
              </a:solidFill>
            </a:endParaRPr>
          </a:p>
          <a:p>
            <a:pPr indent="0" lvl="0" marL="0" rtl="0" algn="l">
              <a:spcBef>
                <a:spcPts val="1600"/>
              </a:spcBef>
              <a:spcAft>
                <a:spcPts val="1600"/>
              </a:spcAft>
              <a:buNone/>
            </a:pPr>
            <a:r>
              <a:rPr lang="en">
                <a:solidFill>
                  <a:srgbClr val="000000"/>
                </a:solidFill>
              </a:rPr>
              <a:t>But if we can not come to an agreement on what we consider to be good or bad then AI might construct its own </a:t>
            </a:r>
            <a:r>
              <a:rPr lang="en">
                <a:solidFill>
                  <a:srgbClr val="000000"/>
                </a:solidFill>
              </a:rPr>
              <a:t>argument…is this dangerous?</a:t>
            </a:r>
            <a:endParaRPr>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